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57" r:id="rId2"/>
    <p:sldId id="435" r:id="rId3"/>
    <p:sldId id="458" r:id="rId4"/>
    <p:sldId id="449" r:id="rId5"/>
    <p:sldId id="359" r:id="rId6"/>
    <p:sldId id="451" r:id="rId7"/>
    <p:sldId id="450" r:id="rId8"/>
    <p:sldId id="452" r:id="rId9"/>
    <p:sldId id="468" r:id="rId10"/>
    <p:sldId id="490" r:id="rId11"/>
    <p:sldId id="377" r:id="rId12"/>
    <p:sldId id="378" r:id="rId13"/>
    <p:sldId id="437" r:id="rId14"/>
    <p:sldId id="491" r:id="rId15"/>
    <p:sldId id="363" r:id="rId16"/>
    <p:sldId id="364" r:id="rId17"/>
    <p:sldId id="365" r:id="rId18"/>
    <p:sldId id="360" r:id="rId19"/>
    <p:sldId id="361" r:id="rId20"/>
    <p:sldId id="453" r:id="rId21"/>
    <p:sldId id="439" r:id="rId22"/>
    <p:sldId id="366" r:id="rId23"/>
    <p:sldId id="438" r:id="rId24"/>
    <p:sldId id="261" r:id="rId25"/>
    <p:sldId id="492" r:id="rId26"/>
    <p:sldId id="506" r:id="rId27"/>
    <p:sldId id="370" r:id="rId28"/>
    <p:sldId id="374" r:id="rId29"/>
    <p:sldId id="375" r:id="rId30"/>
    <p:sldId id="466" r:id="rId31"/>
    <p:sldId id="462" r:id="rId32"/>
    <p:sldId id="459" r:id="rId33"/>
    <p:sldId id="461" r:id="rId34"/>
    <p:sldId id="460" r:id="rId35"/>
    <p:sldId id="493" r:id="rId36"/>
    <p:sldId id="442" r:id="rId37"/>
    <p:sldId id="455" r:id="rId38"/>
    <p:sldId id="456" r:id="rId39"/>
    <p:sldId id="454" r:id="rId40"/>
    <p:sldId id="457" r:id="rId41"/>
    <p:sldId id="494" r:id="rId42"/>
    <p:sldId id="481" r:id="rId43"/>
    <p:sldId id="482" r:id="rId44"/>
    <p:sldId id="495" r:id="rId45"/>
    <p:sldId id="373" r:id="rId46"/>
    <p:sldId id="483" r:id="rId47"/>
    <p:sldId id="259" r:id="rId48"/>
    <p:sldId id="498" r:id="rId49"/>
    <p:sldId id="499" r:id="rId50"/>
    <p:sldId id="503" r:id="rId51"/>
    <p:sldId id="489" r:id="rId52"/>
    <p:sldId id="501" r:id="rId53"/>
    <p:sldId id="505" r:id="rId54"/>
    <p:sldId id="504" r:id="rId55"/>
    <p:sldId id="502" r:id="rId56"/>
    <p:sldId id="477" r:id="rId57"/>
    <p:sldId id="496" r:id="rId58"/>
    <p:sldId id="447" r:id="rId59"/>
    <p:sldId id="445" r:id="rId60"/>
    <p:sldId id="446" r:id="rId61"/>
    <p:sldId id="448" r:id="rId62"/>
    <p:sldId id="444" r:id="rId63"/>
    <p:sldId id="440" r:id="rId64"/>
    <p:sldId id="464" r:id="rId65"/>
    <p:sldId id="371" r:id="rId66"/>
    <p:sldId id="372" r:id="rId67"/>
    <p:sldId id="465" r:id="rId68"/>
    <p:sldId id="488" r:id="rId69"/>
    <p:sldId id="48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708025"/>
            <a:ext cx="6297613" cy="3541713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1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1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7044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3144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pdf/1703.06870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108.11539" TargetMode="External"/><Relationship Id="rId4" Type="http://schemas.openxmlformats.org/officeDocument/2006/relationships/hyperlink" Target="https://arxiv.org/abs/1612.0824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504.0808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1612.03144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2165523_Survey_on_deep_learning_with_class_imbalance" TargetMode="External"/><Relationship Id="rId2" Type="http://schemas.openxmlformats.org/officeDocument/2006/relationships/hyperlink" Target="https://arxiv.org/pdf/1909.00169.pdf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108.11539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59859" y="2749176"/>
            <a:ext cx="8384988" cy="238326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Machine Learning </a:t>
            </a:r>
            <a:r>
              <a:rPr lang="en-US" sz="3500" dirty="0">
                <a:latin typeface="+mj-lt"/>
              </a:rPr>
              <a:t>530</a:t>
            </a:r>
            <a:endParaRPr lang="en-US" sz="35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+mj-lt"/>
              </a:rPr>
              <a:t>Object Detection</a:t>
            </a:r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193270" y="5132437"/>
            <a:ext cx="11998729" cy="1725563"/>
          </a:xfrm>
        </p:spPr>
        <p:txBody>
          <a:bodyPr>
            <a:normAutofit/>
          </a:bodyPr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CDB9-5DD8-4306-9047-37A6AED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28" y="773392"/>
            <a:ext cx="6393643" cy="1485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4984B-E092-1AB9-FD9E-8FF79DDCB5A3}"/>
              </a:ext>
            </a:extLst>
          </p:cNvPr>
          <p:cNvSpPr txBox="1"/>
          <p:nvPr/>
        </p:nvSpPr>
        <p:spPr>
          <a:xfrm>
            <a:off x="1324484" y="6534531"/>
            <a:ext cx="7315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2019, 2022 Stephen F Elston. All rights reserved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9CF011-07F1-B888-AF88-6649D1BC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8" y="4474739"/>
            <a:ext cx="3574892" cy="238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Evolution of Object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20781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Ren et. al., 2017</a:t>
            </a:r>
            <a:r>
              <a:rPr lang="en-US" sz="2800" dirty="0"/>
              <a:t>, Feature Pyramid Network R-CNN algorithm, improved accuracy with multi-scale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Zhu, at.al., 2021</a:t>
            </a:r>
            <a:r>
              <a:rPr lang="en-US" sz="2800" dirty="0"/>
              <a:t>, TPH-YOLO V5 uses a feature pyramid network, may be current state of the art – YOLO V5 unpublished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Parameterization of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59984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dirty="0">
                <a:hlinkClick r:id="rId3"/>
              </a:rPr>
              <a:t>https://cloud.google.com/vision/automl/object-detection/docs/</a:t>
            </a:r>
            <a:r>
              <a:rPr lang="en-US" dirty="0"/>
              <a:t>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R-CNN, SSD, YOLO, etc., use a grid to divide the feature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Anchor box proposals </a:t>
            </a:r>
            <a:r>
              <a:rPr lang="en-US" sz="2800" dirty="0"/>
              <a:t>located at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around centroids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 proposals with different </a:t>
            </a:r>
            <a:r>
              <a:rPr lang="en-US" sz="2800" b="1" dirty="0"/>
              <a:t>aspect rati</a:t>
            </a:r>
            <a:r>
              <a:rPr lang="en-US" sz="2800" dirty="0"/>
              <a:t>os and different </a:t>
            </a:r>
            <a:r>
              <a:rPr lang="en-US" sz="2800" b="1" dirty="0"/>
              <a:t>sizes</a:t>
            </a:r>
            <a:r>
              <a:rPr lang="en-US" sz="2800" dirty="0"/>
              <a:t> on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</a:t>
            </a:r>
            <a:r>
              <a:rPr lang="en-US" sz="2800" b="1" dirty="0"/>
              <a:t>non-maximal suppression </a:t>
            </a:r>
            <a:r>
              <a:rPr lang="en-US" sz="2800" dirty="0"/>
              <a:t>to box proposals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Suppression based on </a:t>
            </a:r>
            <a:r>
              <a:rPr lang="en-US" sz="2800" dirty="0" err="1"/>
              <a:t>IoU</a:t>
            </a:r>
            <a:r>
              <a:rPr lang="en-US" sz="2800" dirty="0"/>
              <a:t> and </a:t>
            </a:r>
            <a:r>
              <a:rPr lang="en-US" sz="2800" dirty="0" err="1"/>
              <a:t>objectness</a:t>
            </a:r>
            <a:r>
              <a:rPr lang="en-US" sz="2800" dirty="0"/>
              <a:t> score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 with bounding box proposals centered on the anchor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proposals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 proposals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Solving the Object Detection Problem</a:t>
            </a:r>
          </a:p>
        </p:txBody>
      </p:sp>
    </p:spTree>
    <p:extLst>
      <p:ext uri="{BB962C8B-B14F-4D97-AF65-F5344CB8AC3E}">
        <p14:creationId xmlns:p14="http://schemas.microsoft.com/office/powerpoint/2010/main" val="364902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</a:t>
            </a:r>
            <a:r>
              <a:rPr lang="en-US" sz="3200" b="1" dirty="0"/>
              <a:t>multi-task</a:t>
            </a:r>
            <a:r>
              <a:rPr lang="en-US" sz="3200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6663346" cy="317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Label vector has mixed type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bounding box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as regression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class labels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</a:t>
                </a:r>
                <a:r>
                  <a:rPr lang="en-US" sz="2800" dirty="0" err="1"/>
                  <a:t>classificaton</a:t>
                </a:r>
                <a:r>
                  <a:rPr lang="en-US" sz="2800" dirty="0"/>
                  <a:t>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Must find bounding box best matching object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6663346" cy="3173369"/>
              </a:xfrm>
              <a:prstGeom prst="rect">
                <a:avLst/>
              </a:prstGeom>
              <a:blipFill>
                <a:blip r:embed="rId2"/>
                <a:stretch>
                  <a:fillRect l="-1647" t="-1727" b="-4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321" y="1785137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object detection as </a:t>
            </a:r>
            <a:r>
              <a:rPr lang="en-US" sz="3200" b="1" dirty="0"/>
              <a:t>multi-task</a:t>
            </a:r>
            <a:r>
              <a:rPr lang="en-US" sz="3200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548219"/>
                <a:ext cx="10997357" cy="144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bounding box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objectness</a:t>
                </a:r>
                <a:r>
                  <a:rPr lang="en-US" sz="2800" dirty="0"/>
                  <a:t>, and object 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‘Heads’ perform regression and classification tasks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548219"/>
                <a:ext cx="10997357" cy="1449820"/>
              </a:xfrm>
              <a:prstGeom prst="rect">
                <a:avLst/>
              </a:prstGeom>
              <a:blipFill>
                <a:blip r:embed="rId2"/>
                <a:stretch>
                  <a:fillRect l="-998" t="-2101" r="-222"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27CFEB-2D89-1737-C858-E2407267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2" y="3226322"/>
            <a:ext cx="8795208" cy="3451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A155D-7944-4EFE-8B06-267664BFF87E}"/>
              </a:ext>
            </a:extLst>
          </p:cNvPr>
          <p:cNvSpPr txBox="1"/>
          <p:nvPr/>
        </p:nvSpPr>
        <p:spPr>
          <a:xfrm>
            <a:off x="8880050" y="3859962"/>
            <a:ext cx="31375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Fast R-CNN architecture from </a:t>
            </a:r>
            <a:r>
              <a:rPr lang="en-US" sz="2800" dirty="0" err="1">
                <a:hlinkClick r:id="rId4"/>
              </a:rPr>
              <a:t>Girshick</a:t>
            </a:r>
            <a:r>
              <a:rPr lang="en-US" sz="2800" dirty="0">
                <a:hlinkClick r:id="rId4"/>
              </a:rPr>
              <a:t>, 2015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</a:t>
            </a:r>
            <a:r>
              <a:rPr lang="en-US" sz="3200" b="1" dirty="0"/>
              <a:t>multi-task</a:t>
            </a:r>
            <a:r>
              <a:rPr lang="en-US" sz="3200" dirty="0"/>
              <a:t>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01777" y="1756352"/>
                <a:ext cx="11278779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Find most probable bounding box with </a:t>
                </a:r>
                <a:r>
                  <a:rPr lang="en-US" sz="2800" b="1" dirty="0"/>
                  <a:t>non-max suppression algorithm</a:t>
                </a:r>
                <a:r>
                  <a:rPr lang="en-US" sz="28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threshold, example,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Probability of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in box</a:t>
                </a:r>
              </a:p>
              <a:p>
                <a:endParaRPr lang="en-US" sz="2800" dirty="0"/>
              </a:p>
              <a:p>
                <a:pPr marL="460375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Filter all boxes with </a:t>
                </a:r>
                <a:r>
                  <a:rPr lang="en-US" sz="2200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</a:t>
                </a:r>
                <a:r>
                  <a:rPr lang="en-US" sz="2200" i="1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below threshold, say 0.7</a:t>
                </a:r>
              </a:p>
              <a:p>
                <a:pPr marL="460375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While( more than one overlapping box ):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 the remaining boxes with highest probability 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 the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IoU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for overlapping bounding boxes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 probability of objects in boxes, P(ci) </a:t>
                </a:r>
              </a:p>
              <a:p>
                <a:pPr marL="914400"/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Suppress (filter out) bounding boxes with f(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IoU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P(ci)) below threshold, say 0.7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7" y="1756352"/>
                <a:ext cx="11278779" cy="4062651"/>
              </a:xfrm>
              <a:prstGeom prst="rect">
                <a:avLst/>
              </a:prstGeom>
              <a:blipFill>
                <a:blip r:embed="rId2"/>
                <a:stretch>
                  <a:fillRect l="-1135" t="-1349" b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As alternatively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use semantic segmentation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Beyond the scope of our course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Fast R-CNN,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</a:t>
                </a:r>
                <a:r>
                  <a:rPr lang="en-US" sz="2800" b="1" dirty="0"/>
                  <a:t>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</a:t>
                </a:r>
                <a:r>
                  <a:rPr lang="en-US" sz="2800" b="1" dirty="0"/>
                  <a:t>confidence accuracy, correct classification </a:t>
                </a:r>
                <a:r>
                  <a:rPr lang="en-US" sz="2800" dirty="0"/>
                  <a:t>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Evaluation of Object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941770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Deep architectures for object detection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</a:t>
            </a:r>
            <a:r>
              <a:rPr lang="en-US" sz="2800"/>
              <a:t>of average precision </a:t>
            </a:r>
            <a:r>
              <a:rPr lang="en-US" sz="2800" dirty="0"/>
              <a:t>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R-CNN Algorithm</a:t>
            </a:r>
          </a:p>
        </p:txBody>
      </p:sp>
    </p:spTree>
    <p:extLst>
      <p:ext uri="{BB962C8B-B14F-4D97-AF65-F5344CB8AC3E}">
        <p14:creationId xmlns:p14="http://schemas.microsoft.com/office/powerpoint/2010/main" val="1095355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Faster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Faster R-CNN set a standard for 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360726" y="1680949"/>
            <a:ext cx="58091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Steps of Faster R-CNN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Convolutional layers create a common feature map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Region proposal network (RPN) </a:t>
            </a:r>
            <a:r>
              <a:rPr lang="en-US" sz="2800" dirty="0"/>
              <a:t>creates </a:t>
            </a:r>
            <a:r>
              <a:rPr lang="en-US" sz="2800" b="1" dirty="0"/>
              <a:t>bounding box proposals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Proposals used for Region of Interest (</a:t>
            </a:r>
            <a:r>
              <a:rPr lang="en-US" sz="2800" dirty="0" err="1"/>
              <a:t>RoI</a:t>
            </a:r>
            <a:r>
              <a:rPr lang="en-US" sz="2800" dirty="0"/>
              <a:t>) pooling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in </a:t>
            </a:r>
            <a:r>
              <a:rPr lang="en-US" sz="2800" dirty="0" err="1"/>
              <a:t>RoIs</a:t>
            </a:r>
            <a:r>
              <a:rPr lang="en-US" sz="2800" dirty="0"/>
              <a:t> are classified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1A533-632C-AC0C-3876-58F00C04B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078" y="1535951"/>
            <a:ext cx="4910606" cy="5183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D5DE9-DCBA-E2AB-3CF2-EFEC5C019AE9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Ren, et.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Faster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Faster R-CNN set a standard for accuracy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360726" y="1680949"/>
            <a:ext cx="58091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Region proposal network (RPN)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Small NN slides over the feature map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boxes generated for each anchor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 scores generated for each proposal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DD9C4-4D6A-DE3A-D162-F36FF8E6CD6D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From Ren, et. al., 2016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F90A2-31F6-A3A5-259C-3FBB9781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61" y="1866686"/>
            <a:ext cx="5890431" cy="35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Dealing with Scale and Feature Pyramids</a:t>
            </a:r>
          </a:p>
        </p:txBody>
      </p:sp>
    </p:spTree>
    <p:extLst>
      <p:ext uri="{BB962C8B-B14F-4D97-AF65-F5344CB8AC3E}">
        <p14:creationId xmlns:p14="http://schemas.microsoft.com/office/powerpoint/2010/main" val="3859632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Shallow layers with better </a:t>
            </a:r>
            <a:r>
              <a:rPr lang="en-US" sz="2800" dirty="0" err="1"/>
              <a:t>detailhe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18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Practical object detection algorithms must work at many scales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6B3C4-0121-FD39-87D1-1EC20122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88" y="1766804"/>
            <a:ext cx="6470320" cy="48768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7386A5-9852-7E56-B785-BFE3D5459A44}"/>
              </a:ext>
            </a:extLst>
          </p:cNvPr>
          <p:cNvSpPr txBox="1"/>
          <p:nvPr/>
        </p:nvSpPr>
        <p:spPr>
          <a:xfrm>
            <a:off x="360726" y="2138149"/>
            <a:ext cx="50161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Several approaches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sizes of bounding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F63979-3E87-4106-F482-D45FACA98B80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From Ren, et.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5" y="4439909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477271" y="38562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1556149" y="2866041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1641731" y="1964685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>
            <a:cxnSpLocks/>
          </p:cNvCxnSpPr>
          <p:nvPr/>
        </p:nvCxnSpPr>
        <p:spPr>
          <a:xfrm flipV="1">
            <a:off x="2663488" y="4651748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2639922" y="3592073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2639922" y="2586040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346570" y="4384442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4592127" y="3360268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4751101" y="2438682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5609816" y="2325382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85146" y="4086299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5609816" y="3108416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261777" y="2299552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3627332" y="3229057"/>
            <a:ext cx="1994535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134307" y="4224107"/>
            <a:ext cx="1450839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423514" y="2497374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121045" y="2718784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428040" y="338707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6560660" y="3617903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423514" y="4598709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234179" y="4829542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5866707" y="2594434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165523" y="3449992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5761731" y="4611665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697850" y="2684659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-294719" y="5154083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4527198" y="5443623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7060073" y="3698529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2FAF07-ECC3-BF4E-CF05-9F2F7FEE275F}"/>
              </a:ext>
            </a:extLst>
          </p:cNvPr>
          <p:cNvCxnSpPr>
            <a:cxnSpLocks/>
          </p:cNvCxnSpPr>
          <p:nvPr/>
        </p:nvCxnSpPr>
        <p:spPr>
          <a:xfrm flipV="1">
            <a:off x="9726627" y="1917095"/>
            <a:ext cx="0" cy="392431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80C58A6-3B15-9BBF-1FFA-4E1DEAF91617}"/>
              </a:ext>
            </a:extLst>
          </p:cNvPr>
          <p:cNvSpPr txBox="1"/>
          <p:nvPr/>
        </p:nvSpPr>
        <p:spPr>
          <a:xfrm rot="16200000">
            <a:off x="8118340" y="3750640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Semantics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3DF9BE1-A777-9870-4417-9275A506C74F}"/>
              </a:ext>
            </a:extLst>
          </p:cNvPr>
          <p:cNvCxnSpPr>
            <a:cxnSpLocks/>
          </p:cNvCxnSpPr>
          <p:nvPr/>
        </p:nvCxnSpPr>
        <p:spPr>
          <a:xfrm>
            <a:off x="11017065" y="1917095"/>
            <a:ext cx="0" cy="392431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EBB9D42-BA08-515A-1D14-7987699C22A7}"/>
              </a:ext>
            </a:extLst>
          </p:cNvPr>
          <p:cNvSpPr txBox="1"/>
          <p:nvPr/>
        </p:nvSpPr>
        <p:spPr>
          <a:xfrm rot="16200000">
            <a:off x="9405241" y="3789345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resolution</a:t>
            </a:r>
          </a:p>
        </p:txBody>
      </p:sp>
    </p:spTree>
    <p:extLst>
      <p:ext uri="{BB962C8B-B14F-4D97-AF65-F5344CB8AC3E}">
        <p14:creationId xmlns:p14="http://schemas.microsoft.com/office/powerpoint/2010/main" val="264871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47" grpId="0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5" y="4439909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477271" y="38562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1556149" y="2866041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1641731" y="1964685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>
            <a:cxnSpLocks/>
          </p:cNvCxnSpPr>
          <p:nvPr/>
        </p:nvCxnSpPr>
        <p:spPr>
          <a:xfrm flipV="1">
            <a:off x="2663488" y="4651748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2639922" y="3592073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2639922" y="2586040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346570" y="4384442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4592127" y="3360268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4751101" y="2438682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5609816" y="2325382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85146" y="4086299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5609816" y="3108416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261777" y="2299552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3627332" y="3229057"/>
            <a:ext cx="1994535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134307" y="4224107"/>
            <a:ext cx="1450839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423514" y="2497374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121045" y="2718784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428040" y="338707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6560660" y="3617903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423514" y="4598709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234179" y="4829542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5866707" y="2594434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165523" y="3449992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5761731" y="4611665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697850" y="2684659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-294719" y="5154083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4527198" y="5443623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7060073" y="3698529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/>
              <p:nvPr/>
            </p:nvSpPr>
            <p:spPr>
              <a:xfrm>
                <a:off x="9378954" y="1963982"/>
                <a:ext cx="269186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Down Sample approaches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Max-pooling layers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Convolution layers with stride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E.g. stride 2 reduces by factor of 2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54" y="1963982"/>
                <a:ext cx="2691863" cy="4401205"/>
              </a:xfrm>
              <a:prstGeom prst="rect">
                <a:avLst/>
              </a:prstGeom>
              <a:blipFill>
                <a:blip r:embed="rId3"/>
                <a:stretch>
                  <a:fillRect l="-4762" t="-1247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5" y="4439909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477271" y="38562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1556149" y="2866041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1641731" y="1964685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>
            <a:cxnSpLocks/>
          </p:cNvCxnSpPr>
          <p:nvPr/>
        </p:nvCxnSpPr>
        <p:spPr>
          <a:xfrm flipV="1">
            <a:off x="2663488" y="4651748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2639922" y="3592073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2639922" y="2586040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346570" y="4384442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4592127" y="3360268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4751101" y="2438682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5609816" y="2325382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85146" y="4086299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5609816" y="3108416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261777" y="2299552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3627332" y="3229057"/>
            <a:ext cx="1994535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134307" y="4224107"/>
            <a:ext cx="1450839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423514" y="2497374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121045" y="2718784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428040" y="338707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6560660" y="3617903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423514" y="4598709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234179" y="4829542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5866707" y="2594434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165523" y="3449992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5761731" y="4611665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697850" y="2684659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-294719" y="5154083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4527198" y="5443623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7060073" y="3698529"/>
            <a:ext cx="385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/>
              <p:nvPr/>
            </p:nvSpPr>
            <p:spPr>
              <a:xfrm>
                <a:off x="9378954" y="1963982"/>
                <a:ext cx="2691863" cy="3716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Up Sample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Convolution layers with </a:t>
                </a:r>
                <a:r>
                  <a:rPr lang="en-US" sz="2800" b="1" dirty="0"/>
                  <a:t>fractional stride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E.g. stride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increases by factor of 2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3AE198-64D2-6DDB-0B42-BF5D71EAE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54" y="1963982"/>
                <a:ext cx="2691863" cy="3716915"/>
              </a:xfrm>
              <a:prstGeom prst="rect">
                <a:avLst/>
              </a:prstGeom>
              <a:blipFill>
                <a:blip r:embed="rId3"/>
                <a:stretch>
                  <a:fillRect l="-4762" t="-1475" b="-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29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Feature Pyramids and </a:t>
            </a:r>
            <a:r>
              <a:rPr lang="en-US" dirty="0" err="1">
                <a:latin typeface="+mn-lt"/>
              </a:rPr>
              <a:t>RetinaNet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0975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 Pyramid Network (FPN) R-CNN improves </a:t>
            </a:r>
            <a:r>
              <a:rPr lang="en-US" sz="3200" dirty="0" err="1"/>
              <a:t>accurcy</a:t>
            </a:r>
            <a:endParaRPr lang="en-US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98BDA8-9A86-9CB3-929F-0C3A6AE980A3}"/>
              </a:ext>
            </a:extLst>
          </p:cNvPr>
          <p:cNvSpPr txBox="1"/>
          <p:nvPr/>
        </p:nvSpPr>
        <p:spPr>
          <a:xfrm>
            <a:off x="481356" y="1617515"/>
            <a:ext cx="11545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FPN used in </a:t>
            </a:r>
            <a:r>
              <a:rPr lang="en-US" sz="2800" dirty="0" err="1"/>
              <a:t>RetinaNet</a:t>
            </a:r>
            <a:r>
              <a:rPr lang="en-US" sz="2800" dirty="0"/>
              <a:t>, </a:t>
            </a:r>
            <a:r>
              <a:rPr lang="en-US" sz="2800" dirty="0">
                <a:hlinkClick r:id="rId2"/>
              </a:rPr>
              <a:t>Lin, et. al., 2018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pyramid of convolutional layers to create different scales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bounding box proposals on anchor boxes at each scale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D5DE9-DCBA-E2AB-3CF2-EFEC5C019AE9}"/>
              </a:ext>
            </a:extLst>
          </p:cNvPr>
          <p:cNvSpPr txBox="1"/>
          <p:nvPr/>
        </p:nvSpPr>
        <p:spPr>
          <a:xfrm>
            <a:off x="976313" y="6350398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15307-2446-A875-B83D-AE47F2A0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5" y="3332375"/>
            <a:ext cx="11191168" cy="29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58605" y="1780133"/>
            <a:ext cx="5414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Details of up-sampling in FPN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/>
              <p:nvPr/>
            </p:nvSpPr>
            <p:spPr>
              <a:xfrm>
                <a:off x="401777" y="2375472"/>
                <a:ext cx="5809117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Smaller scale layer up-sampled 2x by fraction convolution downward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Dimensions of upward layer reshaped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800" dirty="0"/>
                  <a:t> convolution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Scaled and reshaped layers merged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Preserves some semantics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Maintains resolution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7" y="2375472"/>
                <a:ext cx="5809117" cy="3108543"/>
              </a:xfrm>
              <a:prstGeom prst="rect">
                <a:avLst/>
              </a:prstGeom>
              <a:blipFill>
                <a:blip r:embed="rId2"/>
                <a:stretch>
                  <a:fillRect l="-1889" t="-1961" r="-31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225DE7-0ACB-D234-B984-4E507B74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52" y="1733086"/>
            <a:ext cx="5074842" cy="4546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B4FEBD-F549-9CA0-E7D0-72F3677284BE}"/>
              </a:ext>
            </a:extLst>
          </p:cNvPr>
          <p:cNvSpPr txBox="1"/>
          <p:nvPr/>
        </p:nvSpPr>
        <p:spPr>
          <a:xfrm>
            <a:off x="8044010" y="6341863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</p:spTree>
    <p:extLst>
      <p:ext uri="{BB962C8B-B14F-4D97-AF65-F5344CB8AC3E}">
        <p14:creationId xmlns:p14="http://schemas.microsoft.com/office/powerpoint/2010/main" val="404789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/>
              <p:nvPr/>
            </p:nvSpPr>
            <p:spPr>
              <a:xfrm>
                <a:off x="412113" y="1168841"/>
                <a:ext cx="1117342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Do we actually need to create a down-sampled pyramid? </a:t>
                </a:r>
                <a:endParaRPr lang="en-U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No!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Recall that feature maps at different scales are created in backbone CNN, e.g. </a:t>
                </a:r>
                <a:r>
                  <a:rPr lang="en-US" sz="2800" dirty="0" err="1"/>
                  <a:t>ResNet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Sample set of feature maps at desired convolutional scale,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These maps have increasing effective strides, e.g.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4,8,..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Save memory, we don’t actually store the upward pyramid!  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13" y="1168841"/>
                <a:ext cx="11173429" cy="3108543"/>
              </a:xfrm>
              <a:prstGeom prst="rect">
                <a:avLst/>
              </a:prstGeom>
              <a:blipFill>
                <a:blip r:embed="rId2"/>
                <a:stretch>
                  <a:fillRect l="-1146" t="-1961" r="-1582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B4FEBD-F549-9CA0-E7D0-72F3677284BE}"/>
              </a:ext>
            </a:extLst>
          </p:cNvPr>
          <p:cNvSpPr txBox="1"/>
          <p:nvPr/>
        </p:nvSpPr>
        <p:spPr>
          <a:xfrm>
            <a:off x="1044608" y="5597146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6129-F953-304C-81AF-193E5C71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65" y="4673570"/>
            <a:ext cx="5521871" cy="21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Feature Pyramid Network R-CNN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/>
              <p:nvPr/>
            </p:nvSpPr>
            <p:spPr>
              <a:xfrm>
                <a:off x="412113" y="1168841"/>
                <a:ext cx="11173429" cy="3161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Bounding box proposals created at every scale in downward pyramid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Feature maps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correspond to scales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in downward pyramid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Scale anchor box area at each level of the downward pyramid, e.g.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2800" dirty="0"/>
                  <a:t> pixels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3 aspect ratios of anchor boxes,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1:2, 1:1, 2:1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Number of anchor boxes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98BDA8-9A86-9CB3-929F-0C3A6AE9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13" y="1168841"/>
                <a:ext cx="11173429" cy="3161891"/>
              </a:xfrm>
              <a:prstGeom prst="rect">
                <a:avLst/>
              </a:prstGeom>
              <a:blipFill>
                <a:blip r:embed="rId2"/>
                <a:stretch>
                  <a:fillRect l="-1146" t="-1931" b="-4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B4FEBD-F549-9CA0-E7D0-72F3677284BE}"/>
              </a:ext>
            </a:extLst>
          </p:cNvPr>
          <p:cNvSpPr txBox="1"/>
          <p:nvPr/>
        </p:nvSpPr>
        <p:spPr>
          <a:xfrm>
            <a:off x="1044608" y="5597146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Lin, et.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6129-F953-304C-81AF-193E5C71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65" y="4673570"/>
            <a:ext cx="5521871" cy="21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Training with Class Imbalance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Occurs at every scale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can we solve this problem?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used hard negative mining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RetinaNet</a:t>
            </a:r>
            <a:r>
              <a:rPr lang="en-US" sz="2800" dirty="0"/>
              <a:t> uses a </a:t>
            </a:r>
            <a:r>
              <a:rPr lang="en-US" sz="2800" b="1" dirty="0"/>
              <a:t>focal loss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lvl="1"/>
            <a:r>
              <a:rPr lang="en-US" b="1" dirty="0"/>
              <a:t>Note 1: </a:t>
            </a:r>
            <a:r>
              <a:rPr lang="en-US" dirty="0"/>
              <a:t>For a comprehensive review of imbalance in object detection see </a:t>
            </a:r>
            <a:r>
              <a:rPr lang="en-US" dirty="0" err="1">
                <a:hlinkClick r:id="rId2"/>
              </a:rPr>
              <a:t>Oksuz</a:t>
            </a:r>
            <a:r>
              <a:rPr lang="en-US" dirty="0">
                <a:hlinkClick r:id="rId2"/>
              </a:rPr>
              <a:t>, et.al., 2020 </a:t>
            </a:r>
            <a:endParaRPr lang="en-US" dirty="0"/>
          </a:p>
          <a:p>
            <a:pPr lvl="1"/>
            <a:r>
              <a:rPr lang="en-US" b="1" dirty="0"/>
              <a:t>Note 2: </a:t>
            </a:r>
            <a:r>
              <a:rPr lang="en-US" dirty="0"/>
              <a:t>Review of loss functions for class imbalance functions with NLP focus see </a:t>
            </a:r>
            <a:r>
              <a:rPr lang="en-US" dirty="0">
                <a:hlinkClick r:id="rId3"/>
              </a:rPr>
              <a:t>Johnson, 2019</a:t>
            </a:r>
            <a:endParaRPr lang="en-US" b="1" dirty="0"/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778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with 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739707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739707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556-DC28-EA22-3642-AC904D3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Other Single Shot Algorithms</a:t>
            </a:r>
          </a:p>
        </p:txBody>
      </p:sp>
    </p:spTree>
    <p:extLst>
      <p:ext uri="{BB962C8B-B14F-4D97-AF65-F5344CB8AC3E}">
        <p14:creationId xmlns:p14="http://schemas.microsoft.com/office/powerpoint/2010/main" val="2795988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1892006" y="5090773"/>
            <a:ext cx="389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Convolutional Layers</a:t>
            </a:r>
          </a:p>
          <a:p>
            <a:r>
              <a:rPr lang="en-US" sz="2400" dirty="0"/>
              <a:t>Create 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215640" y="5491325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V2 </a:t>
            </a:r>
            <a:r>
              <a:rPr lang="en-US" sz="3200" dirty="0"/>
              <a:t>(YOLO 9000) uses a straight though fully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216762" y="5572422"/>
            <a:ext cx="1168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scales are processed in single CNN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use overlapping and multiple scale bounding boxes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DA1C-9C4B-46BA-AE8E-711EA7F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2" y="1535951"/>
            <a:ext cx="9586736" cy="39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 V2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TPH-YOLO V5, Zhu, at.al., 2021 </a:t>
            </a:r>
            <a:r>
              <a:rPr lang="en-US" sz="3200" dirty="0"/>
              <a:t>uses a feature pyramid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18886" y="1575388"/>
            <a:ext cx="11873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in encoder-decoder network for multiple scales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Straight-through processing for speed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04622-ADB1-25E8-4DFE-5091A4F0F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05" y="2569539"/>
            <a:ext cx="8309158" cy="41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4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Deep architectures for object detection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3784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11266</TotalTime>
  <Words>3518</Words>
  <Application>Microsoft Office PowerPoint</Application>
  <PresentationFormat>Widescreen</PresentationFormat>
  <Paragraphs>522</Paragraphs>
  <Slides>69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Segoe UI Light</vt:lpstr>
      <vt:lpstr>Office Theme</vt:lpstr>
      <vt:lpstr>PowerPoint Presentation</vt:lpstr>
      <vt:lpstr>Overview of Object Detection</vt:lpstr>
      <vt:lpstr>Overview of Object Detection</vt:lpstr>
      <vt:lpstr>Lesson Overview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Evolution of Object Detection Algorithms</vt:lpstr>
      <vt:lpstr>PowerPoint Presentation</vt:lpstr>
      <vt:lpstr>PowerPoint Presentation</vt:lpstr>
      <vt:lpstr>PowerPoint Presentation</vt:lpstr>
      <vt:lpstr>Parameterization of Bounding Boxes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Solving the Object Detection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of Object Detection Algorithms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R-CNN Algorithm</vt:lpstr>
      <vt:lpstr>PowerPoint Presentation</vt:lpstr>
      <vt:lpstr>PowerPoint Presentation</vt:lpstr>
      <vt:lpstr>Dealing with Scale and Feature Pyramids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Pyramids and RetinaNet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with Class Imbalance</vt:lpstr>
      <vt:lpstr>Other Single Shot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378</cp:revision>
  <cp:lastPrinted>2019-12-06T01:30:02Z</cp:lastPrinted>
  <dcterms:created xsi:type="dcterms:W3CDTF">2019-11-27T16:52:28Z</dcterms:created>
  <dcterms:modified xsi:type="dcterms:W3CDTF">2022-05-18T00:23:26Z</dcterms:modified>
</cp:coreProperties>
</file>